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72" r:id="rId3"/>
    <p:sldId id="473" r:id="rId4"/>
    <p:sldId id="490" r:id="rId5"/>
    <p:sldId id="476" r:id="rId6"/>
    <p:sldId id="385" r:id="rId7"/>
    <p:sldId id="504" r:id="rId8"/>
    <p:sldId id="489" r:id="rId9"/>
    <p:sldId id="464" r:id="rId10"/>
    <p:sldId id="463" r:id="rId11"/>
    <p:sldId id="502" r:id="rId12"/>
    <p:sldId id="503" r:id="rId13"/>
    <p:sldId id="498" r:id="rId14"/>
    <p:sldId id="499" r:id="rId15"/>
    <p:sldId id="488" r:id="rId16"/>
    <p:sldId id="491" r:id="rId17"/>
    <p:sldId id="500" r:id="rId18"/>
    <p:sldId id="497" r:id="rId19"/>
    <p:sldId id="501" r:id="rId20"/>
    <p:sldId id="494" r:id="rId21"/>
    <p:sldId id="480" r:id="rId22"/>
    <p:sldId id="382" r:id="rId23"/>
    <p:sldId id="448" r:id="rId24"/>
    <p:sldId id="496" r:id="rId25"/>
    <p:sldId id="32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AA"/>
    <a:srgbClr val="4BACC6"/>
    <a:srgbClr val="74BFD3"/>
    <a:srgbClr val="FFF6DD"/>
    <a:srgbClr val="00FF00"/>
    <a:srgbClr val="05FFFF"/>
    <a:srgbClr val="0070C0"/>
    <a:srgbClr val="E85100"/>
    <a:srgbClr val="F8F8F8"/>
    <a:srgbClr val="00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76709" autoAdjust="0"/>
  </p:normalViewPr>
  <p:slideViewPr>
    <p:cSldViewPr snapToGrid="0">
      <p:cViewPr varScale="1">
        <p:scale>
          <a:sx n="78" d="100"/>
          <a:sy n="78" d="100"/>
        </p:scale>
        <p:origin x="-184" y="-1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4650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1AB64-4212-4FD7-A748-2BA689AC9C59}" type="datetimeFigureOut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2EC1D-2EDA-467D-B39E-15D291D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82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2AC8-F731-4CCF-BFB6-3331ED9B7DB8}" type="datetimeFigureOut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5B237-2F15-4D9C-BC85-DA1B1A75B2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3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1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76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69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03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28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28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7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6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6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4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9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91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9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18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363537"/>
            <a:ext cx="12192000" cy="314642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3520282"/>
            <a:ext cx="12192000" cy="460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Exo 2 Medium" panose="00000600000000000000" pitchFamily="2" charset="0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fld id="{7297D1F4-CEA5-4E82-BC88-22FE98AEBFB4}" type="datetime1">
              <a:rPr lang="ko-KR" altLang="en-US" smtClean="0"/>
              <a:pPr/>
              <a:t>18. 10. 1.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  <a:ea typeface="Noto Sans CJK KR Light" panose="020B0300000000000000" pitchFamily="34" charset="-127"/>
              </a:defRPr>
            </a:lvl1pPr>
          </a:lstStyle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  <a:ea typeface="Noto Sans CJK KR Light" panose="020B0300000000000000" pitchFamily="34" charset="-127"/>
              </a:defRPr>
            </a:lvl1pPr>
          </a:lstStyle>
          <a:p>
            <a:fld id="{3A314668-C67E-43EA-AB9C-43EFF96BC2B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598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240A-868A-412A-AC7F-0D209ECF1BAE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84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6DB5-830E-43C5-8676-E1A28570A6C2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0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363537"/>
            <a:ext cx="12192000" cy="132556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317500"/>
            <a:ext cx="12192000" cy="460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4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FD0C-C6CD-4B1E-A179-2B8194B6EB99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5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28176-E78F-4C85-911C-AA810C8C9FA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66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4E01-68B8-4465-BBAB-1926BF1BE03A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2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FC55-EFC8-46D0-8A81-B5CD361AB9D6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01E70-F209-4D89-BDE0-BE1CBB34E8AD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41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2764-1F67-4798-989E-8422A145EE28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83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48ABE-4FEA-4779-8915-600C8EC9E67E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37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64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KR Light" panose="020B0300000000000000" pitchFamily="34" charset="-127"/>
              </a:defRPr>
            </a:lvl1pPr>
          </a:lstStyle>
          <a:p>
            <a:fld id="{78628641-426D-4D96-A368-3340119A40D6}" type="datetime1">
              <a:rPr lang="ko-KR" altLang="en-US" smtClean="0"/>
              <a:pPr/>
              <a:t>18. 10. 1.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KR Light" panose="020B0300000000000000" pitchFamily="34" charset="-127"/>
              </a:defRPr>
            </a:lvl1pPr>
          </a:lstStyle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KR Light" panose="020B0300000000000000" pitchFamily="34" charset="-127"/>
              </a:defRPr>
            </a:lvl1pPr>
          </a:lstStyle>
          <a:p>
            <a:fld id="{3A314668-C67E-43EA-AB9C-43EFF96BC2B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43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xo 2 Medium" panose="00000600000000000000" pitchFamily="2" charset="0"/>
          <a:ea typeface="Noto Sans CJK KR Medium" panose="020B06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AAAA"/>
          </a:solidFill>
          <a:latin typeface="Noto Sans CJK KR Light" panose="020B0300000000000000" pitchFamily="34" charset="-127"/>
          <a:ea typeface="Noto Sans CJK KR Light" panose="020B03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CJK KR Light" panose="020B0300000000000000" pitchFamily="34" charset="-127"/>
          <a:ea typeface="Noto Sans CJK KR Light" panose="020B03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CJK KR Light" panose="020B0300000000000000" pitchFamily="34" charset="-127"/>
          <a:ea typeface="Noto Sans CJK KR Light" panose="020B03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KR Light" panose="020B0300000000000000" pitchFamily="34" charset="-127"/>
          <a:ea typeface="Noto Sans CJK KR Light" panose="020B03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KR Light" panose="020B0300000000000000" pitchFamily="34" charset="-127"/>
          <a:ea typeface="Noto Sans CJK KR Light" panose="020B03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tom.io" TargetMode="External"/><Relationship Id="rId4" Type="http://schemas.openxmlformats.org/officeDocument/2006/relationships/hyperlink" Target="https://atom.io/packages/maya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Homework #3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2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2018 Fall, GCT522, Computer Graphics Theory and Application</a:t>
            </a:r>
          </a:p>
          <a:p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Jungeun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Yoo</a:t>
            </a: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2018.10.01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F419-A7A0-4266-8732-C8563D086CF1}" type="datetime1">
              <a:rPr lang="ko-KR" altLang="en-US" smtClean="0"/>
              <a:t>18. 10. 1.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58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34185"/>
            <a:ext cx="1104202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Create python graphical user interface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chemeClr val="tx1"/>
                </a:solidFill>
              </a:rPr>
              <a:t>0.5 </a:t>
            </a:r>
            <a:r>
              <a:rPr lang="en-US" altLang="ko-KR" dirty="0">
                <a:solidFill>
                  <a:schemeClr val="tx1"/>
                </a:solidFill>
              </a:rPr>
              <a:t>points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Select target/curve of your choice</a:t>
            </a:r>
          </a:p>
          <a:p>
            <a:pPr lvl="1"/>
            <a:r>
              <a:rPr lang="en-US" altLang="ko-KR" dirty="0" smtClean="0"/>
              <a:t>Change the direction and distance for camera placement</a:t>
            </a:r>
          </a:p>
          <a:p>
            <a:pPr lvl="1"/>
            <a:r>
              <a:rPr lang="en-US" altLang="ko-KR" dirty="0" smtClean="0"/>
              <a:t>Change pacing of camera movement through user input</a:t>
            </a:r>
          </a:p>
          <a:p>
            <a:r>
              <a:rPr lang="en-US" altLang="ko-KR" dirty="0" smtClean="0"/>
              <a:t>Create and use mathematical functions(</a:t>
            </a:r>
            <a:r>
              <a:rPr lang="en-US" altLang="ko-KR" dirty="0" smtClean="0">
                <a:solidFill>
                  <a:schemeClr val="tx1"/>
                </a:solidFill>
              </a:rPr>
              <a:t>1.0 </a:t>
            </a:r>
            <a:r>
              <a:rPr lang="en-US" altLang="ko-KR" dirty="0">
                <a:solidFill>
                  <a:schemeClr val="tx1"/>
                </a:solidFill>
              </a:rPr>
              <a:t>points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i="1" dirty="0" err="1" smtClean="0"/>
              <a:t>createRotationMatrix</a:t>
            </a:r>
            <a:r>
              <a:rPr lang="en-US" altLang="ko-KR" i="1" dirty="0" smtClean="0"/>
              <a:t>, </a:t>
            </a:r>
            <a:r>
              <a:rPr lang="en-US" altLang="ko-KR" i="1" dirty="0" err="1" smtClean="0"/>
              <a:t>vectorAngle</a:t>
            </a:r>
            <a:endParaRPr lang="en-US" altLang="ko-KR" i="1" dirty="0"/>
          </a:p>
          <a:p>
            <a:r>
              <a:rPr lang="en-US" altLang="ko-KR" dirty="0" smtClean="0"/>
              <a:t>Create and place camera to given direction and distance (</a:t>
            </a:r>
            <a:r>
              <a:rPr lang="en-US" altLang="ko-KR" dirty="0" smtClean="0">
                <a:solidFill>
                  <a:schemeClr val="tx1"/>
                </a:solidFill>
              </a:rPr>
              <a:t>1.5 points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Camera located at right distance and direction(right, left, front, back) </a:t>
            </a:r>
            <a:r>
              <a:rPr lang="mr-IN" altLang="ko-KR" dirty="0" smtClean="0"/>
              <a:t>–</a:t>
            </a:r>
            <a:r>
              <a:rPr lang="en-US" altLang="ko-KR" dirty="0" smtClean="0"/>
              <a:t> 1pt</a:t>
            </a:r>
          </a:p>
          <a:p>
            <a:pPr lvl="1"/>
            <a:r>
              <a:rPr lang="en-US" altLang="ko-KR" dirty="0" smtClean="0"/>
              <a:t>Camera looking at the target </a:t>
            </a:r>
            <a:r>
              <a:rPr lang="mr-IN" altLang="ko-KR" dirty="0" smtClean="0"/>
              <a:t>–</a:t>
            </a:r>
            <a:r>
              <a:rPr lang="en-US" altLang="ko-KR" dirty="0" smtClean="0"/>
              <a:t> 0.5pt</a:t>
            </a:r>
            <a:endParaRPr lang="en-US" altLang="ko-KR" dirty="0"/>
          </a:p>
          <a:p>
            <a:r>
              <a:rPr lang="en-US" altLang="ko-KR" dirty="0" smtClean="0"/>
              <a:t>Move camera along the curve (</a:t>
            </a:r>
            <a:r>
              <a:rPr lang="en-US" altLang="ko-KR" dirty="0" smtClean="0">
                <a:solidFill>
                  <a:schemeClr val="tx1"/>
                </a:solidFill>
              </a:rPr>
              <a:t>3.0 points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/>
              <a:t>Keyframe</a:t>
            </a:r>
            <a:r>
              <a:rPr lang="en-US" altLang="ko-KR" dirty="0"/>
              <a:t> camera to follow the curve</a:t>
            </a:r>
            <a:r>
              <a:rPr lang="mr-IN" altLang="ko-KR" dirty="0" smtClean="0"/>
              <a:t>–</a:t>
            </a:r>
            <a:r>
              <a:rPr lang="en-US" altLang="ko-KR" dirty="0" smtClean="0"/>
              <a:t> 1pt</a:t>
            </a:r>
          </a:p>
          <a:p>
            <a:pPr lvl="1"/>
            <a:r>
              <a:rPr lang="en-US" altLang="ko-KR" dirty="0" err="1"/>
              <a:t>Keyframe</a:t>
            </a:r>
            <a:r>
              <a:rPr lang="en-US" altLang="ko-KR" dirty="0"/>
              <a:t> camera to </a:t>
            </a:r>
            <a:r>
              <a:rPr lang="en-US" altLang="ko-KR" dirty="0" smtClean="0"/>
              <a:t>look at the </a:t>
            </a:r>
            <a:r>
              <a:rPr lang="en-US" altLang="ko-KR" dirty="0"/>
              <a:t>target</a:t>
            </a:r>
            <a:r>
              <a:rPr lang="mr-IN" altLang="ko-KR" dirty="0"/>
              <a:t>–</a:t>
            </a:r>
            <a:r>
              <a:rPr lang="en-US" altLang="ko-KR" dirty="0"/>
              <a:t> 2pt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Maya scene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9" name="Picture 8" descr="캡처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08" y="3273778"/>
            <a:ext cx="3119792" cy="2843810"/>
          </a:xfrm>
          <a:prstGeom prst="rect">
            <a:avLst/>
          </a:prstGeom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54375"/>
          </a:xfrm>
        </p:spPr>
        <p:txBody>
          <a:bodyPr/>
          <a:lstStyle/>
          <a:p>
            <a:r>
              <a:rPr lang="en-US" altLang="ko-KR" dirty="0" smtClean="0"/>
              <a:t>Following objects will be given in the scene</a:t>
            </a:r>
          </a:p>
          <a:p>
            <a:pPr lvl="1"/>
            <a:r>
              <a:rPr lang="en-US" altLang="ko-KR" dirty="0" err="1" smtClean="0"/>
              <a:t>malcolm</a:t>
            </a:r>
            <a:r>
              <a:rPr lang="en-US" altLang="ko-KR" dirty="0" smtClean="0"/>
              <a:t>: a character</a:t>
            </a:r>
          </a:p>
          <a:p>
            <a:pPr lvl="1"/>
            <a:r>
              <a:rPr lang="en-US" altLang="ko-KR" dirty="0" smtClean="0">
                <a:solidFill>
                  <a:srgbClr val="E85100"/>
                </a:solidFill>
              </a:rPr>
              <a:t>pSphere1: sphere attached to </a:t>
            </a:r>
            <a:r>
              <a:rPr lang="en-US" altLang="ko-KR" dirty="0" err="1" smtClean="0">
                <a:solidFill>
                  <a:srgbClr val="E85100"/>
                </a:solidFill>
              </a:rPr>
              <a:t>malcolm’s</a:t>
            </a:r>
            <a:r>
              <a:rPr lang="en-US" altLang="ko-KR" dirty="0" smtClean="0">
                <a:solidFill>
                  <a:srgbClr val="E85100"/>
                </a:solidFill>
              </a:rPr>
              <a:t> head (target)</a:t>
            </a:r>
          </a:p>
          <a:p>
            <a:r>
              <a:rPr lang="en-US" altLang="ko-KR" dirty="0" smtClean="0"/>
              <a:t>Following objects should be created by users</a:t>
            </a:r>
          </a:p>
          <a:p>
            <a:pPr lvl="1"/>
            <a:r>
              <a:rPr lang="en-US" altLang="ko-KR" dirty="0" smtClean="0"/>
              <a:t>camera (within code)</a:t>
            </a:r>
          </a:p>
          <a:p>
            <a:pPr lvl="1"/>
            <a:r>
              <a:rPr lang="en-US" altLang="ko-KR" dirty="0" smtClean="0">
                <a:solidFill>
                  <a:srgbClr val="E85100"/>
                </a:solidFill>
              </a:rPr>
              <a:t>curve (drawn by users using pencil curve tool)</a:t>
            </a:r>
          </a:p>
          <a:p>
            <a:pPr lvl="1"/>
            <a:endParaRPr lang="en-US" altLang="ko-KR" sz="1400" dirty="0"/>
          </a:p>
        </p:txBody>
      </p:sp>
      <p:pic>
        <p:nvPicPr>
          <p:cNvPr id="13" name="Picture 12" descr="캡처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05" y="4544483"/>
            <a:ext cx="4886325" cy="647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17889" y="4741333"/>
            <a:ext cx="324555" cy="352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745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1270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Camera Placement</a:t>
            </a:r>
          </a:p>
          <a:p>
            <a:pPr lvl="1"/>
            <a:r>
              <a:rPr lang="en-US" altLang="ko-KR" dirty="0" smtClean="0"/>
              <a:t>Right, Left, Front, Back</a:t>
            </a:r>
          </a:p>
          <a:p>
            <a:r>
              <a:rPr lang="en-US" altLang="ko-KR" dirty="0" smtClean="0"/>
              <a:t>Distance</a:t>
            </a:r>
          </a:p>
          <a:p>
            <a:pPr lvl="1"/>
            <a:r>
              <a:rPr lang="en-US" altLang="ko-KR" dirty="0" smtClean="0">
                <a:solidFill>
                  <a:srgbClr val="000000"/>
                </a:solidFill>
              </a:rPr>
              <a:t>distance between camera and the target</a:t>
            </a:r>
          </a:p>
          <a:p>
            <a:r>
              <a:rPr lang="en-US" altLang="ko-KR" dirty="0" err="1" smtClean="0"/>
              <a:t>Keyframes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00"/>
                </a:solidFill>
              </a:rPr>
              <a:t>Number of </a:t>
            </a:r>
            <a:r>
              <a:rPr lang="en-US" altLang="ko-KR" dirty="0" err="1" smtClean="0">
                <a:solidFill>
                  <a:srgbClr val="000000"/>
                </a:solidFill>
              </a:rPr>
              <a:t>keyframes</a:t>
            </a:r>
            <a:endParaRPr lang="en-US" altLang="ko-KR" dirty="0">
              <a:solidFill>
                <a:srgbClr val="000000"/>
              </a:solidFill>
            </a:endParaRPr>
          </a:p>
          <a:p>
            <a:r>
              <a:rPr lang="en-US" altLang="ko-KR" dirty="0" smtClean="0"/>
              <a:t>Interval length</a:t>
            </a:r>
          </a:p>
          <a:p>
            <a:pPr lvl="1"/>
            <a:r>
              <a:rPr lang="en-US" altLang="ko-KR" dirty="0" smtClean="0">
                <a:solidFill>
                  <a:srgbClr val="000000"/>
                </a:solidFill>
              </a:rPr>
              <a:t>Number of frames between </a:t>
            </a:r>
            <a:r>
              <a:rPr lang="en-US" altLang="ko-KR" dirty="0" err="1" smtClean="0">
                <a:solidFill>
                  <a:srgbClr val="000000"/>
                </a:solidFill>
              </a:rPr>
              <a:t>keyframes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pPr lvl="1"/>
            <a:endParaRPr lang="en-US" altLang="ko-KR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rgbClr val="E85100"/>
                </a:solidFill>
              </a:rPr>
              <a:t>Be Creative as much as you like!</a:t>
            </a:r>
          </a:p>
        </p:txBody>
      </p:sp>
      <p:pic>
        <p:nvPicPr>
          <p:cNvPr id="3" name="Picture 2" descr="캡처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99" y="987778"/>
            <a:ext cx="5471526" cy="16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4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General 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1431"/>
          </a:xfrm>
        </p:spPr>
        <p:txBody>
          <a:bodyPr/>
          <a:lstStyle/>
          <a:p>
            <a:r>
              <a:rPr lang="en-US" altLang="ko-KR" dirty="0" smtClean="0"/>
              <a:t>How to import python file</a:t>
            </a:r>
          </a:p>
          <a:p>
            <a:pPr lvl="1"/>
            <a:endParaRPr lang="en-US" altLang="ko-KR" sz="1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7" name="Picture 6" descr="캡처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1" y="2529241"/>
            <a:ext cx="9445126" cy="14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8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General 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2819"/>
          </a:xfrm>
        </p:spPr>
        <p:txBody>
          <a:bodyPr>
            <a:normAutofit lnSpcReduction="10000"/>
          </a:bodyPr>
          <a:lstStyle/>
          <a:p>
            <a:r>
              <a:rPr lang="en-US" altLang="ko-KR" i="1" dirty="0" err="1" smtClean="0"/>
              <a:t>numpy</a:t>
            </a:r>
            <a:r>
              <a:rPr lang="en-US" altLang="ko-KR" dirty="0" smtClean="0"/>
              <a:t> library</a:t>
            </a:r>
          </a:p>
          <a:p>
            <a:pPr lvl="1"/>
            <a:r>
              <a:rPr lang="en-US" altLang="ko-KR" dirty="0" smtClean="0"/>
              <a:t>Offers helpful functions for mathematical calculation</a:t>
            </a:r>
          </a:p>
          <a:p>
            <a:pPr lvl="1"/>
            <a:r>
              <a:rPr lang="en-US" altLang="ko-KR" dirty="0"/>
              <a:t>https://</a:t>
            </a:r>
            <a:r>
              <a:rPr lang="en-US" altLang="ko-KR" dirty="0" err="1"/>
              <a:t>forums.autodesk.com</a:t>
            </a:r>
            <a:r>
              <a:rPr lang="en-US" altLang="ko-KR" dirty="0"/>
              <a:t>/t5/</a:t>
            </a:r>
            <a:r>
              <a:rPr lang="en-US" altLang="ko-KR" dirty="0" err="1"/>
              <a:t>maya</a:t>
            </a:r>
            <a:r>
              <a:rPr lang="en-US" altLang="ko-KR" dirty="0"/>
              <a:t>-programming/guide-how-to-install-numpy-scipy-in-maya-windows-64-bit/td-p/5796722</a:t>
            </a:r>
            <a:endParaRPr lang="en-US" altLang="ko-KR" dirty="0" smtClean="0"/>
          </a:p>
          <a:p>
            <a:pPr lvl="1"/>
            <a:endParaRPr lang="en-US" altLang="ko-KR" sz="1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10" y="4182533"/>
            <a:ext cx="11531600" cy="863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778" y="4713112"/>
            <a:ext cx="5418666" cy="0"/>
          </a:xfrm>
          <a:prstGeom prst="line">
            <a:avLst/>
          </a:prstGeom>
          <a:ln w="38100" cmpd="sng">
            <a:solidFill>
              <a:srgbClr val="E851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2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General 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1431"/>
          </a:xfrm>
        </p:spPr>
        <p:txBody>
          <a:bodyPr/>
          <a:lstStyle/>
          <a:p>
            <a:r>
              <a:rPr lang="en-US" altLang="ko-KR" dirty="0" smtClean="0"/>
              <a:t>How to get and set attribute value</a:t>
            </a:r>
          </a:p>
          <a:p>
            <a:pPr lvl="1"/>
            <a:endParaRPr lang="en-US" altLang="ko-KR" sz="1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046480" y="2662793"/>
            <a:ext cx="8062898" cy="2677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  <a:defRPr/>
            </a:pPr>
            <a:r>
              <a:rPr lang="en-US" altLang="ko-KR" sz="2000" spc="0" dirty="0" err="1" smtClean="0">
                <a:solidFill>
                  <a:srgbClr val="E851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cmds</a:t>
            </a:r>
            <a:r>
              <a:rPr lang="en-US" altLang="ko-KR" sz="2000" spc="0" dirty="0" err="1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.getAttr</a:t>
            </a:r>
            <a:r>
              <a:rPr lang="en-US" altLang="ko-KR" sz="2000" spc="0" dirty="0" smtClean="0">
                <a:solidFill>
                  <a:sysClr val="windowText" lastClr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</a:t>
            </a:r>
            <a:r>
              <a:rPr lang="mr-IN" altLang="ko-KR" sz="2000" spc="0" dirty="0" smtClean="0">
                <a:solidFill>
                  <a:sysClr val="windowText" lastClr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…</a:t>
            </a:r>
            <a:r>
              <a:rPr lang="en-US" altLang="ko-KR" sz="2000" spc="0" dirty="0" smtClean="0">
                <a:solidFill>
                  <a:sysClr val="windowText" lastClr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)</a:t>
            </a:r>
            <a:endParaRPr lang="en-US" altLang="ko-KR" sz="2000" spc="0" dirty="0">
              <a:solidFill>
                <a:sysClr val="windowText" lastClr="000000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  <a:defRPr/>
            </a:pPr>
            <a:r>
              <a:rPr lang="en-US" altLang="ko-KR" sz="2000" spc="0" dirty="0" err="1">
                <a:solidFill>
                  <a:srgbClr val="E851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c</a:t>
            </a:r>
            <a:r>
              <a:rPr lang="en-US" altLang="ko-KR" sz="2000" spc="0" dirty="0" err="1" smtClean="0">
                <a:solidFill>
                  <a:srgbClr val="E851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mds</a:t>
            </a:r>
            <a:r>
              <a:rPr lang="en-US" altLang="ko-KR" sz="2000" spc="0" dirty="0" err="1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.setAttr</a:t>
            </a:r>
            <a:r>
              <a:rPr lang="en-US" altLang="ko-KR" sz="2000" spc="0" dirty="0" smtClean="0">
                <a:solidFill>
                  <a:sysClr val="windowText" lastClr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</a:t>
            </a:r>
            <a:r>
              <a:rPr lang="mr-IN" altLang="ko-KR" sz="2000" spc="0" dirty="0" smtClean="0">
                <a:solidFill>
                  <a:sysClr val="windowText" lastClr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…</a:t>
            </a:r>
            <a:r>
              <a:rPr lang="en-US" altLang="ko-KR" sz="2000" spc="0" dirty="0" smtClean="0">
                <a:solidFill>
                  <a:sysClr val="windowText" lastClr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)</a:t>
            </a:r>
            <a:endParaRPr lang="en-US" altLang="ko-KR" sz="2000" spc="0" dirty="0">
              <a:solidFill>
                <a:sysClr val="windowText" lastClr="000000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CJK SC Light" panose="020B0300000000000000" pitchFamily="34" charset="-127"/>
              <a:ea typeface="Noto Sans CJK SC Light" panose="020B0300000000000000" pitchFamily="34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54033" y="3712154"/>
            <a:ext cx="10515600" cy="74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AAAA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How to set </a:t>
            </a:r>
            <a:r>
              <a:rPr lang="en-US" altLang="ko-KR" dirty="0" err="1" smtClean="0"/>
              <a:t>keyframe</a:t>
            </a:r>
            <a:endParaRPr lang="en-US" altLang="ko-KR" dirty="0" smtClean="0"/>
          </a:p>
          <a:p>
            <a:pPr lvl="1"/>
            <a:endParaRPr lang="en-US" altLang="ko-KR" sz="14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048657" y="4604289"/>
            <a:ext cx="8062898" cy="2677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  <a:defRPr/>
            </a:pPr>
            <a:r>
              <a:rPr lang="en-US" altLang="ko-KR" sz="2000" spc="0" dirty="0" err="1">
                <a:solidFill>
                  <a:srgbClr val="E851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c</a:t>
            </a:r>
            <a:r>
              <a:rPr lang="en-US" altLang="ko-KR" sz="2000" spc="0" dirty="0" err="1" smtClean="0">
                <a:solidFill>
                  <a:srgbClr val="E851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mds</a:t>
            </a:r>
            <a:r>
              <a:rPr lang="en-US" altLang="ko-KR" sz="2000" spc="0" dirty="0" err="1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.setKeyframe</a:t>
            </a:r>
            <a:r>
              <a:rPr lang="en-US" altLang="ko-KR" sz="2000" spc="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</a:t>
            </a:r>
            <a:r>
              <a:rPr lang="en-US" altLang="ko-KR" sz="2000" i="1" spc="0" dirty="0" err="1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objectname</a:t>
            </a:r>
            <a:r>
              <a:rPr lang="en-US" altLang="ko-KR" sz="2000" i="1" spc="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)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CJK SC Light" panose="020B0300000000000000" pitchFamily="34" charset="-127"/>
              <a:ea typeface="Noto Sans CJK SC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31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Camera Placement (1.5pt)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Camera </a:t>
            </a:r>
            <a:r>
              <a:rPr lang="en-US" altLang="ko-KR" dirty="0"/>
              <a:t>located at right distance and </a:t>
            </a:r>
            <a:r>
              <a:rPr lang="en-US" altLang="ko-KR" dirty="0" smtClean="0"/>
              <a:t>direction (1pt)</a:t>
            </a:r>
          </a:p>
          <a:p>
            <a:pPr lvl="1"/>
            <a:r>
              <a:rPr lang="en-US" altLang="ko-KR" dirty="0"/>
              <a:t>Height of the camera is same as the target</a:t>
            </a:r>
          </a:p>
          <a:p>
            <a:pPr lvl="1"/>
            <a:r>
              <a:rPr lang="en-US" altLang="ko-KR" dirty="0" smtClean="0"/>
              <a:t>Camera should be placed in a right direction regardless of target’s configuration</a:t>
            </a:r>
          </a:p>
          <a:p>
            <a:pPr lvl="2"/>
            <a:r>
              <a:rPr lang="en-US" altLang="ko-KR" dirty="0" smtClean="0"/>
              <a:t>However, the target will only rotate in y-axis</a:t>
            </a:r>
          </a:p>
          <a:p>
            <a:r>
              <a:rPr lang="en-US" altLang="ko-KR" dirty="0" smtClean="0"/>
              <a:t>Camera </a:t>
            </a:r>
            <a:r>
              <a:rPr lang="en-US" altLang="ko-KR" dirty="0"/>
              <a:t>looking at the target (</a:t>
            </a:r>
            <a:r>
              <a:rPr lang="en-US" altLang="ko-KR" dirty="0" smtClean="0"/>
              <a:t>0.5pt)</a:t>
            </a:r>
          </a:p>
          <a:p>
            <a:pPr lvl="1"/>
            <a:r>
              <a:rPr lang="en-US" altLang="ko-KR" dirty="0" smtClean="0"/>
              <a:t>Don’t use </a:t>
            </a:r>
            <a:r>
              <a:rPr lang="en-US" altLang="ko-KR" i="1" dirty="0" err="1" smtClean="0"/>
              <a:t>lookAt</a:t>
            </a:r>
            <a:r>
              <a:rPr lang="en-US" altLang="ko-KR" dirty="0" smtClean="0"/>
              <a:t> command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6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Place camera to </a:t>
            </a:r>
            <a:r>
              <a:rPr lang="en-US" altLang="ko-KR" sz="4000" dirty="0"/>
              <a:t>given direction and distance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Camera placement direction</a:t>
            </a:r>
          </a:p>
          <a:p>
            <a:pPr lvl="1"/>
            <a:r>
              <a:rPr lang="en-US" altLang="ko-KR" dirty="0" smtClean="0"/>
              <a:t>Target’s front is its local positive z-axis direction</a:t>
            </a:r>
          </a:p>
          <a:p>
            <a:pPr lvl="1"/>
            <a:r>
              <a:rPr lang="en-US" altLang="ko-KR" dirty="0" smtClean="0"/>
              <a:t>Say that the target is at (0,0,0) and looking at global z-axis, vector direction relative to the target will be:</a:t>
            </a:r>
          </a:p>
          <a:p>
            <a:pPr lvl="2"/>
            <a:r>
              <a:rPr lang="en-US" altLang="ko-KR" dirty="0" smtClean="0"/>
              <a:t>Left: (1,0,0)</a:t>
            </a:r>
          </a:p>
          <a:p>
            <a:pPr lvl="2"/>
            <a:r>
              <a:rPr lang="en-US" altLang="ko-KR" dirty="0" smtClean="0"/>
              <a:t>Right: (-1,0,0)</a:t>
            </a:r>
          </a:p>
          <a:p>
            <a:pPr lvl="2"/>
            <a:r>
              <a:rPr lang="en-US" altLang="ko-KR" dirty="0" smtClean="0"/>
              <a:t>Front: (0,0,1)</a:t>
            </a:r>
          </a:p>
          <a:p>
            <a:pPr lvl="2"/>
            <a:r>
              <a:rPr lang="en-US" altLang="ko-KR" dirty="0" smtClean="0"/>
              <a:t>Back: (0,0,-1)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17</a:t>
            </a:fld>
            <a:endParaRPr lang="ko-KR" altLang="en-US"/>
          </a:p>
        </p:txBody>
      </p:sp>
      <p:cxnSp>
        <p:nvCxnSpPr>
          <p:cNvPr id="8" name="직선 화살표 연결선 11"/>
          <p:cNvCxnSpPr/>
          <p:nvPr/>
        </p:nvCxnSpPr>
        <p:spPr>
          <a:xfrm>
            <a:off x="8854929" y="4727434"/>
            <a:ext cx="2922773" cy="5378"/>
          </a:xfrm>
          <a:prstGeom prst="straightConnector1">
            <a:avLst/>
          </a:prstGeom>
          <a:ln w="28575">
            <a:solidFill>
              <a:srgbClr val="00AA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1"/>
          <p:cNvCxnSpPr/>
          <p:nvPr/>
        </p:nvCxnSpPr>
        <p:spPr>
          <a:xfrm flipH="1">
            <a:off x="10162286" y="3434700"/>
            <a:ext cx="13440" cy="2674471"/>
          </a:xfrm>
          <a:prstGeom prst="straightConnector1">
            <a:avLst/>
          </a:prstGeom>
          <a:ln w="28575">
            <a:solidFill>
              <a:srgbClr val="00AA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93198" y="4819969"/>
            <a:ext cx="123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Left(1,0,0)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466239" y="4895174"/>
            <a:ext cx="137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right(-1,0,0)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223157" y="5670953"/>
            <a:ext cx="13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Front(0,0,1)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94904" y="3471778"/>
            <a:ext cx="141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back(0,0,-1)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9944917" y="4482962"/>
            <a:ext cx="471477" cy="481041"/>
            <a:chOff x="7789333" y="4516385"/>
            <a:chExt cx="471477" cy="481041"/>
          </a:xfrm>
        </p:grpSpPr>
        <p:sp>
          <p:nvSpPr>
            <p:cNvPr id="20" name="Oval 19"/>
            <p:cNvSpPr/>
            <p:nvPr/>
          </p:nvSpPr>
          <p:spPr>
            <a:xfrm>
              <a:off x="7789333" y="4516385"/>
              <a:ext cx="471477" cy="471477"/>
            </a:xfrm>
            <a:prstGeom prst="ellipse">
              <a:avLst/>
            </a:prstGeom>
            <a:solidFill>
              <a:srgbClr val="E85100"/>
            </a:solidFill>
            <a:ln w="38100">
              <a:solidFill>
                <a:srgbClr val="E85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845445" y="4799106"/>
              <a:ext cx="191247" cy="191247"/>
              <a:chOff x="7817223" y="4799106"/>
              <a:chExt cx="191247" cy="191247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7817223" y="4799106"/>
                <a:ext cx="191247" cy="191247"/>
              </a:xfrm>
              <a:prstGeom prst="ellipse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861099" y="4875614"/>
                <a:ext cx="106311" cy="103406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039125" y="4806179"/>
              <a:ext cx="191247" cy="191247"/>
              <a:chOff x="7817223" y="4799106"/>
              <a:chExt cx="191247" cy="191247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7817223" y="4799106"/>
                <a:ext cx="191247" cy="191247"/>
              </a:xfrm>
              <a:prstGeom prst="ellipse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861099" y="4875614"/>
                <a:ext cx="106311" cy="103406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11761599" y="44643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85100"/>
                </a:solidFill>
              </a:rPr>
              <a:t>x</a:t>
            </a:r>
            <a:endParaRPr lang="en-US" dirty="0">
              <a:solidFill>
                <a:srgbClr val="E851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808846" y="58047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85100"/>
                </a:solidFill>
              </a:rPr>
              <a:t>z</a:t>
            </a:r>
            <a:endParaRPr lang="en-US" dirty="0">
              <a:solidFill>
                <a:srgbClr val="E85100"/>
              </a:solidFill>
            </a:endParaRPr>
          </a:p>
        </p:txBody>
      </p:sp>
      <p:cxnSp>
        <p:nvCxnSpPr>
          <p:cNvPr id="32" name="직선 화살표 연결선 11"/>
          <p:cNvCxnSpPr/>
          <p:nvPr/>
        </p:nvCxnSpPr>
        <p:spPr>
          <a:xfrm>
            <a:off x="10376107" y="4738722"/>
            <a:ext cx="457811" cy="0"/>
          </a:xfrm>
          <a:prstGeom prst="straightConnector1">
            <a:avLst/>
          </a:prstGeom>
          <a:ln w="28575">
            <a:solidFill>
              <a:srgbClr val="E85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11"/>
          <p:cNvCxnSpPr/>
          <p:nvPr/>
        </p:nvCxnSpPr>
        <p:spPr>
          <a:xfrm flipH="1">
            <a:off x="9549806" y="4735899"/>
            <a:ext cx="400145" cy="234"/>
          </a:xfrm>
          <a:prstGeom prst="straightConnector1">
            <a:avLst/>
          </a:prstGeom>
          <a:ln w="28575">
            <a:solidFill>
              <a:srgbClr val="E85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11"/>
          <p:cNvCxnSpPr/>
          <p:nvPr/>
        </p:nvCxnSpPr>
        <p:spPr>
          <a:xfrm flipH="1">
            <a:off x="10184807" y="4888299"/>
            <a:ext cx="2213" cy="398167"/>
          </a:xfrm>
          <a:prstGeom prst="straightConnector1">
            <a:avLst/>
          </a:prstGeom>
          <a:ln w="28575">
            <a:solidFill>
              <a:srgbClr val="E85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11"/>
          <p:cNvCxnSpPr/>
          <p:nvPr/>
        </p:nvCxnSpPr>
        <p:spPr>
          <a:xfrm flipV="1">
            <a:off x="10170088" y="4129355"/>
            <a:ext cx="14718" cy="361011"/>
          </a:xfrm>
          <a:prstGeom prst="straightConnector1">
            <a:avLst/>
          </a:prstGeom>
          <a:ln w="28575">
            <a:solidFill>
              <a:srgbClr val="E85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30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Move camera along the curve (3pt)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Keyframe</a:t>
            </a:r>
            <a:r>
              <a:rPr lang="en-US" altLang="ko-KR" dirty="0" smtClean="0"/>
              <a:t> camera to follow the curve (1pt)</a:t>
            </a:r>
          </a:p>
          <a:p>
            <a:pPr lvl="1"/>
            <a:r>
              <a:rPr lang="en-US" altLang="ko-KR" dirty="0" smtClean="0"/>
              <a:t>Don’t use </a:t>
            </a:r>
            <a:r>
              <a:rPr lang="en-US" altLang="ko-KR" i="1" dirty="0" err="1" smtClean="0"/>
              <a:t>pathAnimation</a:t>
            </a:r>
            <a:r>
              <a:rPr lang="en-US" altLang="ko-KR" dirty="0" smtClean="0"/>
              <a:t> command</a:t>
            </a:r>
          </a:p>
          <a:p>
            <a:r>
              <a:rPr lang="en-US" altLang="ko-KR" dirty="0" err="1"/>
              <a:t>Keyframe</a:t>
            </a:r>
            <a:r>
              <a:rPr lang="en-US" altLang="ko-KR" dirty="0"/>
              <a:t> camera </a:t>
            </a:r>
            <a:r>
              <a:rPr lang="en-US" altLang="ko-KR" dirty="0" smtClean="0"/>
              <a:t>to look at the target (2pt)</a:t>
            </a:r>
          </a:p>
          <a:p>
            <a:pPr lvl="1"/>
            <a:r>
              <a:rPr lang="en-US" altLang="ko-KR" dirty="0" smtClean="0"/>
              <a:t>Use </a:t>
            </a:r>
            <a:r>
              <a:rPr lang="en-US" altLang="ko-KR" dirty="0" err="1" smtClean="0"/>
              <a:t>OpenMaya</a:t>
            </a:r>
            <a:r>
              <a:rPr lang="en-US" altLang="ko-KR" dirty="0" smtClean="0"/>
              <a:t> API</a:t>
            </a:r>
          </a:p>
          <a:p>
            <a:pPr lvl="1"/>
            <a:r>
              <a:rPr lang="en-US" altLang="ko-KR" dirty="0" smtClean="0"/>
              <a:t>Don’t use </a:t>
            </a:r>
            <a:r>
              <a:rPr lang="en-US" altLang="ko-KR" i="1" dirty="0" err="1" smtClean="0"/>
              <a:t>lookAt</a:t>
            </a:r>
            <a:r>
              <a:rPr lang="en-US" altLang="ko-KR" dirty="0" smtClean="0"/>
              <a:t> command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8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Camera running on a curve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Keyframe</a:t>
            </a:r>
            <a:r>
              <a:rPr lang="en-US" altLang="ko-KR" dirty="0" smtClean="0"/>
              <a:t> camera to follow the curve (1pt)</a:t>
            </a:r>
          </a:p>
          <a:p>
            <a:pPr lvl="1"/>
            <a:r>
              <a:rPr lang="en-US" altLang="ko-KR" dirty="0" smtClean="0"/>
              <a:t>Place curve on the same height as the target</a:t>
            </a:r>
          </a:p>
          <a:p>
            <a:pPr lvl="1"/>
            <a:r>
              <a:rPr lang="en-US" altLang="ko-KR" dirty="0"/>
              <a:t>C</a:t>
            </a:r>
            <a:r>
              <a:rPr lang="en-US" altLang="ko-KR" dirty="0" smtClean="0"/>
              <a:t>urve information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2366566" y="3097293"/>
            <a:ext cx="8062898" cy="495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  <a:defRPr/>
            </a:pPr>
            <a:r>
              <a:rPr lang="en-US" altLang="ko-KR" sz="2000" spc="0" dirty="0" err="1">
                <a:solidFill>
                  <a:srgbClr val="E851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c</a:t>
            </a:r>
            <a:r>
              <a:rPr lang="en-US" altLang="ko-KR" sz="2000" spc="0" dirty="0" err="1" smtClean="0">
                <a:solidFill>
                  <a:srgbClr val="E851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mds</a:t>
            </a:r>
            <a:r>
              <a:rPr lang="en-US" altLang="ko-KR" sz="2000" spc="0" dirty="0" err="1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.pointOnCurve</a:t>
            </a:r>
            <a:r>
              <a:rPr lang="en-US" altLang="ko-KR" sz="2000" spc="0" dirty="0" smtClean="0">
                <a:solidFill>
                  <a:sysClr val="windowText" lastClr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</a:t>
            </a:r>
            <a:r>
              <a:rPr lang="en-US" altLang="ko-KR" sz="2000" i="1" spc="0" dirty="0" smtClean="0">
                <a:solidFill>
                  <a:sysClr val="windowText" lastClr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curve, parameter,</a:t>
            </a:r>
            <a:r>
              <a:rPr lang="en-US" altLang="ko-KR" sz="2000" spc="0" dirty="0" smtClean="0">
                <a:solidFill>
                  <a:sysClr val="windowText" lastClr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p=True)</a:t>
            </a:r>
            <a:endParaRPr lang="en-US" altLang="ko-KR" sz="2000" spc="0" dirty="0">
              <a:solidFill>
                <a:sysClr val="windowText" lastClr="000000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CJK SC Light" panose="020B0300000000000000" pitchFamily="34" charset="-127"/>
              <a:ea typeface="Noto Sans CJK SC Light" panose="020B0300000000000000" pitchFamily="34" charset="-127"/>
            </a:endParaRPr>
          </a:p>
        </p:txBody>
      </p:sp>
      <p:sp>
        <p:nvSpPr>
          <p:cNvPr id="29" name="자유형 2"/>
          <p:cNvSpPr/>
          <p:nvPr/>
        </p:nvSpPr>
        <p:spPr>
          <a:xfrm>
            <a:off x="3587484" y="3678447"/>
            <a:ext cx="5657316" cy="1890463"/>
          </a:xfrm>
          <a:custGeom>
            <a:avLst/>
            <a:gdLst>
              <a:gd name="connsiteX0" fmla="*/ 0 w 5657316"/>
              <a:gd name="connsiteY0" fmla="*/ 0 h 1890463"/>
              <a:gd name="connsiteX1" fmla="*/ 632388 w 5657316"/>
              <a:gd name="connsiteY1" fmla="*/ 1461331 h 1890463"/>
              <a:gd name="connsiteX2" fmla="*/ 2649196 w 5657316"/>
              <a:gd name="connsiteY2" fmla="*/ 316195 h 1890463"/>
              <a:gd name="connsiteX3" fmla="*/ 3871245 w 5657316"/>
              <a:gd name="connsiteY3" fmla="*/ 1888621 h 1890463"/>
              <a:gd name="connsiteX4" fmla="*/ 5657316 w 5657316"/>
              <a:gd name="connsiteY4" fmla="*/ 632389 h 1890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7316" h="1890463">
                <a:moveTo>
                  <a:pt x="0" y="0"/>
                </a:moveTo>
                <a:cubicBezTo>
                  <a:pt x="95427" y="704316"/>
                  <a:pt x="190855" y="1408632"/>
                  <a:pt x="632388" y="1461331"/>
                </a:cubicBezTo>
                <a:cubicBezTo>
                  <a:pt x="1073921" y="1514030"/>
                  <a:pt x="2109387" y="244980"/>
                  <a:pt x="2649196" y="316195"/>
                </a:cubicBezTo>
                <a:cubicBezTo>
                  <a:pt x="3189005" y="387410"/>
                  <a:pt x="3369892" y="1835922"/>
                  <a:pt x="3871245" y="1888621"/>
                </a:cubicBezTo>
                <a:cubicBezTo>
                  <a:pt x="4372598" y="1941320"/>
                  <a:pt x="5338273" y="847458"/>
                  <a:pt x="5657316" y="632389"/>
                </a:cubicBezTo>
              </a:path>
            </a:pathLst>
          </a:custGeom>
          <a:noFill/>
          <a:ln>
            <a:solidFill>
              <a:srgbClr val="00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29"/>
          <p:cNvSpPr/>
          <p:nvPr/>
        </p:nvSpPr>
        <p:spPr>
          <a:xfrm>
            <a:off x="3522263" y="3639830"/>
            <a:ext cx="116970" cy="116970"/>
          </a:xfrm>
          <a:prstGeom prst="ellipse">
            <a:avLst/>
          </a:prstGeom>
          <a:solidFill>
            <a:srgbClr val="E85100"/>
          </a:solidFill>
          <a:ln w="38100">
            <a:solidFill>
              <a:srgbClr val="E85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3966522" y="5007047"/>
            <a:ext cx="116970" cy="116970"/>
          </a:xfrm>
          <a:prstGeom prst="ellipse">
            <a:avLst/>
          </a:prstGeom>
          <a:solidFill>
            <a:srgbClr val="E85100"/>
          </a:solidFill>
          <a:ln w="38100">
            <a:solidFill>
              <a:srgbClr val="E85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7029620" y="5206778"/>
            <a:ext cx="116970" cy="116970"/>
          </a:xfrm>
          <a:prstGeom prst="ellipse">
            <a:avLst/>
          </a:prstGeom>
          <a:solidFill>
            <a:srgbClr val="E85100"/>
          </a:solidFill>
          <a:ln w="38100">
            <a:solidFill>
              <a:srgbClr val="E85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799039" y="3507004"/>
            <a:ext cx="1692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parameter  = 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115941" y="5330558"/>
            <a:ext cx="188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parameter  = 0.7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443232" y="5482958"/>
            <a:ext cx="188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parameter  = 2.1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2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0" t="2758" r="4783" b="24053"/>
          <a:stretch/>
        </p:blipFill>
        <p:spPr>
          <a:xfrm>
            <a:off x="0" y="-1"/>
            <a:ext cx="12191999" cy="6176964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Homework #3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Camera Path Generation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8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 rot="15899046">
            <a:off x="2068413" y="4316706"/>
            <a:ext cx="573679" cy="683632"/>
          </a:xfrm>
          <a:prstGeom prst="cube">
            <a:avLst/>
          </a:prstGeom>
          <a:solidFill>
            <a:srgbClr val="E85100"/>
          </a:solidFill>
          <a:ln w="38100">
            <a:solidFill>
              <a:srgbClr val="E85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Camera running on a curve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Keyframe</a:t>
            </a:r>
            <a:r>
              <a:rPr lang="en-US" altLang="ko-KR" dirty="0" smtClean="0"/>
              <a:t> camera to look at the target (2pt)</a:t>
            </a:r>
          </a:p>
          <a:p>
            <a:pPr lvl="1"/>
            <a:r>
              <a:rPr lang="en-US" altLang="ko-KR" dirty="0" smtClean="0"/>
              <a:t>Get angle between two vectors &amp; orthogonal axis (using cosine law and cross product)</a:t>
            </a:r>
          </a:p>
          <a:p>
            <a:pPr lvl="2"/>
            <a:r>
              <a:rPr lang="en-US" altLang="ko-KR" dirty="0" smtClean="0"/>
              <a:t>*Camera’s view direction is (0,0,-1)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 rot="15309087">
            <a:off x="8934100" y="3552290"/>
            <a:ext cx="2008348" cy="2008352"/>
            <a:chOff x="6444208" y="3861046"/>
            <a:chExt cx="936104" cy="936106"/>
          </a:xfrm>
        </p:grpSpPr>
        <p:cxnSp>
          <p:nvCxnSpPr>
            <p:cNvPr id="19" name="직선 화살표 연결선 3"/>
            <p:cNvCxnSpPr/>
            <p:nvPr/>
          </p:nvCxnSpPr>
          <p:spPr>
            <a:xfrm>
              <a:off x="6804248" y="4437112"/>
              <a:ext cx="576064" cy="14401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0"/>
            <p:cNvCxnSpPr/>
            <p:nvPr/>
          </p:nvCxnSpPr>
          <p:spPr>
            <a:xfrm>
              <a:off x="6811162" y="4350485"/>
              <a:ext cx="72008" cy="16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13"/>
            <p:cNvCxnSpPr/>
            <p:nvPr/>
          </p:nvCxnSpPr>
          <p:spPr>
            <a:xfrm>
              <a:off x="6884637" y="4362046"/>
              <a:ext cx="0" cy="95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6840252" y="4458045"/>
              <a:ext cx="44385" cy="615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3"/>
            <p:cNvCxnSpPr/>
            <p:nvPr/>
          </p:nvCxnSpPr>
          <p:spPr>
            <a:xfrm>
              <a:off x="6750243" y="4496571"/>
              <a:ext cx="90009" cy="21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5"/>
            <p:cNvCxnSpPr/>
            <p:nvPr/>
          </p:nvCxnSpPr>
          <p:spPr>
            <a:xfrm flipV="1">
              <a:off x="6804248" y="3861046"/>
              <a:ext cx="0" cy="57606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직선 화살표 연결선 8"/>
            <p:cNvCxnSpPr/>
            <p:nvPr/>
          </p:nvCxnSpPr>
          <p:spPr>
            <a:xfrm flipH="1">
              <a:off x="6444208" y="4437112"/>
              <a:ext cx="360040" cy="36004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호 29"/>
            <p:cNvSpPr/>
            <p:nvPr/>
          </p:nvSpPr>
          <p:spPr>
            <a:xfrm rot="14849104">
              <a:off x="6670149" y="4262529"/>
              <a:ext cx="405666" cy="368847"/>
            </a:xfrm>
            <a:prstGeom prst="arc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5"/>
          <p:cNvCxnSpPr/>
          <p:nvPr/>
        </p:nvCxnSpPr>
        <p:spPr>
          <a:xfrm rot="15309087" flipV="1">
            <a:off x="4964268" y="4697976"/>
            <a:ext cx="0" cy="12359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 rot="4424567">
            <a:off x="5529773" y="4833902"/>
            <a:ext cx="471477" cy="481041"/>
            <a:chOff x="7789333" y="4516385"/>
            <a:chExt cx="471477" cy="481041"/>
          </a:xfrm>
        </p:grpSpPr>
        <p:sp>
          <p:nvSpPr>
            <p:cNvPr id="39" name="Oval 38"/>
            <p:cNvSpPr/>
            <p:nvPr/>
          </p:nvSpPr>
          <p:spPr>
            <a:xfrm>
              <a:off x="7789333" y="4516385"/>
              <a:ext cx="471477" cy="471477"/>
            </a:xfrm>
            <a:prstGeom prst="ellipse">
              <a:avLst/>
            </a:prstGeom>
            <a:solidFill>
              <a:srgbClr val="E85100"/>
            </a:solidFill>
            <a:ln w="38100">
              <a:solidFill>
                <a:srgbClr val="E85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7845445" y="4799106"/>
              <a:ext cx="191247" cy="191247"/>
              <a:chOff x="7817223" y="4799106"/>
              <a:chExt cx="191247" cy="191247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7817223" y="4799106"/>
                <a:ext cx="191247" cy="191247"/>
              </a:xfrm>
              <a:prstGeom prst="ellipse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861099" y="4875614"/>
                <a:ext cx="106311" cy="103406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8039125" y="4806179"/>
              <a:ext cx="191247" cy="191247"/>
              <a:chOff x="7817223" y="4799106"/>
              <a:chExt cx="191247" cy="191247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7817223" y="4799106"/>
                <a:ext cx="191247" cy="191247"/>
              </a:xfrm>
              <a:prstGeom prst="ellipse">
                <a:avLst/>
              </a:prstGeom>
              <a:solidFill>
                <a:schemeClr val="bg1"/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7861099" y="4875614"/>
                <a:ext cx="106311" cy="103406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1" name="Oval 10"/>
          <p:cNvSpPr/>
          <p:nvPr/>
        </p:nvSpPr>
        <p:spPr>
          <a:xfrm>
            <a:off x="2328333" y="4600222"/>
            <a:ext cx="254000" cy="239889"/>
          </a:xfrm>
          <a:prstGeom prst="ellipse">
            <a:avLst/>
          </a:prstGeom>
          <a:solidFill>
            <a:srgbClr val="74BFD3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직선 화살표 연결선 8"/>
          <p:cNvCxnSpPr/>
          <p:nvPr/>
        </p:nvCxnSpPr>
        <p:spPr>
          <a:xfrm rot="15309087" flipH="1">
            <a:off x="2537746" y="4621985"/>
            <a:ext cx="772442" cy="77244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9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Camera running on a curve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Keyframe</a:t>
            </a:r>
            <a:r>
              <a:rPr lang="en-US" altLang="ko-KR" dirty="0"/>
              <a:t> camera to look at the target (2pt)</a:t>
            </a:r>
          </a:p>
          <a:p>
            <a:pPr lvl="1"/>
            <a:r>
              <a:rPr lang="en-US" altLang="ko-KR" dirty="0" smtClean="0"/>
              <a:t>Helpful </a:t>
            </a:r>
            <a:r>
              <a:rPr lang="en-US" altLang="ko-KR" dirty="0" err="1" smtClean="0"/>
              <a:t>OpenMaya</a:t>
            </a:r>
            <a:r>
              <a:rPr lang="en-US" altLang="ko-KR" dirty="0" smtClean="0"/>
              <a:t> function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2149337" y="2829909"/>
            <a:ext cx="8062898" cy="2677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  <a:defRPr/>
            </a:pPr>
            <a:r>
              <a:rPr lang="en-US" altLang="ko-KR" sz="2000" spc="0" dirty="0">
                <a:solidFill>
                  <a:srgbClr val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i</a:t>
            </a:r>
            <a:r>
              <a:rPr lang="en-US" altLang="ko-KR" sz="2000" spc="0" dirty="0" smtClean="0">
                <a:solidFill>
                  <a:srgbClr val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mport </a:t>
            </a:r>
            <a:r>
              <a:rPr lang="en-US" altLang="ko-KR" sz="2000" spc="0" dirty="0" err="1" smtClean="0">
                <a:solidFill>
                  <a:srgbClr val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maya.OpenMaya</a:t>
            </a:r>
            <a:r>
              <a:rPr lang="en-US" altLang="ko-KR" sz="2000" spc="0" dirty="0" smtClean="0">
                <a:solidFill>
                  <a:srgbClr val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as </a:t>
            </a:r>
            <a:r>
              <a:rPr lang="en-US" altLang="ko-KR" sz="2000" spc="0" dirty="0" err="1" smtClean="0">
                <a:solidFill>
                  <a:srgbClr val="E851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om</a:t>
            </a:r>
            <a:endParaRPr lang="en-US" altLang="ko-KR" sz="2000" spc="0" dirty="0" smtClean="0">
              <a:solidFill>
                <a:srgbClr val="E85100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  <a:defRPr/>
            </a:pPr>
            <a:r>
              <a:rPr lang="mr-IN" altLang="ko-KR" sz="2000" spc="0" dirty="0" smtClean="0">
                <a:solidFill>
                  <a:srgbClr val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…</a:t>
            </a:r>
            <a:endParaRPr lang="en-US" altLang="ko-KR" sz="2000" spc="0" dirty="0" smtClean="0">
              <a:solidFill>
                <a:srgbClr val="C00000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  <a:defRPr/>
            </a:pPr>
            <a:endParaRPr lang="en-US" altLang="ko-KR" sz="2000" spc="0" dirty="0">
              <a:solidFill>
                <a:srgbClr val="C00000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  <a:defRPr/>
            </a:pPr>
            <a:r>
              <a:rPr lang="en-US" altLang="ko-KR" sz="2000" spc="0" dirty="0" smtClean="0">
                <a:solidFill>
                  <a:srgbClr val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quaternion = </a:t>
            </a:r>
            <a:r>
              <a:rPr lang="en-US" altLang="ko-KR" sz="2000" spc="0" dirty="0" err="1" smtClean="0">
                <a:solidFill>
                  <a:srgbClr val="E851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om</a:t>
            </a:r>
            <a:r>
              <a:rPr lang="en-US" altLang="ko-KR" sz="2000" spc="0" dirty="0" err="1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.Mquaternion</a:t>
            </a:r>
            <a:r>
              <a:rPr lang="en-US" altLang="ko-KR" sz="2000" spc="0" dirty="0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</a:t>
            </a:r>
            <a:r>
              <a:rPr lang="en-US" altLang="ko-KR" sz="2000" i="1" spc="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angle, </a:t>
            </a:r>
            <a:r>
              <a:rPr lang="en-US" altLang="ko-KR" sz="2000" i="1" spc="0" dirty="0" err="1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axisvector</a:t>
            </a:r>
            <a:r>
              <a:rPr lang="en-US" altLang="ko-KR" sz="2000" spc="0" dirty="0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)</a:t>
            </a:r>
          </a:p>
          <a:p>
            <a:pPr lvl="0">
              <a:buNone/>
              <a:defRPr/>
            </a:pPr>
            <a:r>
              <a:rPr lang="en-US" altLang="ko-KR" sz="2000" spc="0" dirty="0" err="1" smtClean="0">
                <a:solidFill>
                  <a:srgbClr val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euler</a:t>
            </a:r>
            <a:r>
              <a:rPr lang="en-US" altLang="ko-KR" sz="2000" spc="0" dirty="0" smtClean="0">
                <a:solidFill>
                  <a:srgbClr val="0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=</a:t>
            </a:r>
            <a:r>
              <a:rPr lang="en-US" altLang="ko-KR" sz="2000" spc="0" dirty="0" smtClean="0">
                <a:solidFill>
                  <a:srgbClr val="E851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</a:t>
            </a:r>
            <a:r>
              <a:rPr lang="en-US" altLang="ko-KR" sz="2000" spc="0" dirty="0" err="1" smtClean="0">
                <a:solidFill>
                  <a:srgbClr val="E851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q</a:t>
            </a:r>
            <a:r>
              <a:rPr lang="en-US" altLang="ko-KR" sz="2000" spc="0" dirty="0" err="1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.asEulerRotation</a:t>
            </a:r>
            <a:r>
              <a:rPr lang="en-US" altLang="ko-KR" sz="2000" spc="0" dirty="0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()</a:t>
            </a:r>
            <a:endParaRPr lang="en-US" altLang="ko-KR" sz="2000" spc="0" dirty="0">
              <a:solidFill>
                <a:sysClr val="windowText" lastClr="000000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  <a:defRPr/>
            </a:pPr>
            <a:endParaRPr lang="en-US" altLang="ko-KR" sz="2400" b="1" spc="0" dirty="0">
              <a:solidFill>
                <a:sysClr val="windowText" lastClr="000000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</a:endParaRPr>
          </a:p>
          <a:p>
            <a:pPr lvl="0">
              <a:buNone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CJK SC Light" panose="020B0300000000000000" pitchFamily="34" charset="-127"/>
              <a:ea typeface="Noto Sans CJK SC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90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Maya 2017 python API reference</a:t>
            </a:r>
          </a:p>
          <a:p>
            <a:pPr lvl="1"/>
            <a:r>
              <a:rPr lang="en-US" altLang="ko-KR" dirty="0"/>
              <a:t>http://</a:t>
            </a:r>
            <a:r>
              <a:rPr lang="en-US" altLang="ko-KR" dirty="0" err="1"/>
              <a:t>help.autodesk.com</a:t>
            </a:r>
            <a:r>
              <a:rPr lang="en-US" altLang="ko-KR" dirty="0"/>
              <a:t>/view/MAYAUL/2017/ENU/?</a:t>
            </a:r>
            <a:r>
              <a:rPr lang="en-US" altLang="ko-KR" dirty="0" err="1"/>
              <a:t>guid</a:t>
            </a:r>
            <a:r>
              <a:rPr lang="en-US" altLang="ko-KR" dirty="0"/>
              <a:t>=__</a:t>
            </a:r>
            <a:r>
              <a:rPr lang="en-US" altLang="ko-KR" dirty="0" err="1"/>
              <a:t>py_ref_index_html</a:t>
            </a:r>
            <a:endParaRPr lang="en-US" altLang="ko-KR" dirty="0"/>
          </a:p>
          <a:p>
            <a:r>
              <a:rPr lang="en-US" altLang="ko-KR" dirty="0" smtClean="0"/>
              <a:t>Python scripting</a:t>
            </a:r>
          </a:p>
          <a:p>
            <a:pPr lvl="1"/>
            <a:r>
              <a:rPr lang="en-US" altLang="ko-KR" dirty="0"/>
              <a:t>https://</a:t>
            </a:r>
            <a:r>
              <a:rPr lang="en-US" altLang="ko-KR" dirty="0" err="1"/>
              <a:t>www.learnpython.org</a:t>
            </a:r>
            <a:r>
              <a:rPr lang="en-US" altLang="ko-KR" dirty="0"/>
              <a:t>/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52251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Submission files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71624"/>
            <a:ext cx="10632440" cy="453072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Source code :</a:t>
            </a:r>
          </a:p>
          <a:p>
            <a:pPr lvl="1"/>
            <a:r>
              <a:rPr lang="en-US" altLang="ko-KR" dirty="0" smtClean="0"/>
              <a:t> .</a:t>
            </a:r>
            <a:r>
              <a:rPr lang="en-US" altLang="ko-KR" dirty="0" err="1" smtClean="0"/>
              <a:t>py</a:t>
            </a:r>
            <a:r>
              <a:rPr lang="en-US" altLang="ko-KR" dirty="0" smtClean="0"/>
              <a:t> (1 for </a:t>
            </a:r>
            <a:r>
              <a:rPr lang="en-US" altLang="ko-KR" dirty="0" err="1" smtClean="0"/>
              <a:t>maya</a:t>
            </a:r>
            <a:r>
              <a:rPr lang="en-US" altLang="ko-KR" dirty="0" smtClean="0"/>
              <a:t> GUI, 1 or more for main implementation)</a:t>
            </a:r>
          </a:p>
          <a:p>
            <a:r>
              <a:rPr lang="en-US" altLang="ko-KR" dirty="0" err="1" smtClean="0"/>
              <a:t>Readme.txt</a:t>
            </a:r>
            <a:r>
              <a:rPr lang="en-US" altLang="ko-KR" dirty="0" smtClean="0"/>
              <a:t> file :</a:t>
            </a:r>
          </a:p>
          <a:p>
            <a:pPr lvl="1"/>
            <a:r>
              <a:rPr lang="en-US" altLang="ko-KR" dirty="0" smtClean="0"/>
              <a:t>Target Machine &amp; software(ex. Maya 2017, python 2.7)</a:t>
            </a:r>
          </a:p>
          <a:p>
            <a:pPr lvl="1"/>
            <a:r>
              <a:rPr lang="en-US" altLang="ko-KR" dirty="0" smtClean="0"/>
              <a:t>How to use your GUI</a:t>
            </a:r>
          </a:p>
          <a:p>
            <a:pPr lvl="1"/>
            <a:r>
              <a:rPr lang="en-US" altLang="ko-KR" dirty="0" smtClean="0"/>
              <a:t>How each of your function works</a:t>
            </a:r>
          </a:p>
          <a:p>
            <a:r>
              <a:rPr lang="en-US" altLang="ko-KR" dirty="0" smtClean="0"/>
              <a:t>Screen </a:t>
            </a:r>
            <a:r>
              <a:rPr lang="en-US" altLang="ko-KR" dirty="0" smtClean="0"/>
              <a:t>Capture Video </a:t>
            </a:r>
            <a:r>
              <a:rPr lang="en-US" altLang="ko-KR" dirty="0" smtClean="0"/>
              <a:t>file:</a:t>
            </a:r>
          </a:p>
          <a:p>
            <a:pPr lvl="1"/>
            <a:r>
              <a:rPr lang="en-US" altLang="ko-KR" dirty="0" smtClean="0"/>
              <a:t>Result scene in </a:t>
            </a:r>
            <a:r>
              <a:rPr lang="en-US" altLang="ko-KR" dirty="0" smtClean="0"/>
              <a:t>.mp4/.</a:t>
            </a:r>
            <a:r>
              <a:rPr lang="en-US" altLang="ko-KR" dirty="0" err="1" smtClean="0"/>
              <a:t>avi</a:t>
            </a:r>
            <a:r>
              <a:rPr lang="en-US" altLang="ko-KR" dirty="0" smtClean="0"/>
              <a:t>/</a:t>
            </a:r>
            <a:r>
              <a:rPr lang="en-US" altLang="ko-KR" smtClean="0"/>
              <a:t>.gif </a:t>
            </a:r>
            <a:r>
              <a:rPr lang="en-US" altLang="ko-KR" dirty="0" smtClean="0"/>
              <a:t>format</a:t>
            </a:r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008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Submission files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71624"/>
            <a:ext cx="10632440" cy="453072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Source code :</a:t>
            </a:r>
          </a:p>
          <a:p>
            <a:pPr lvl="1"/>
            <a:r>
              <a:rPr lang="en-US" altLang="ko-KR" dirty="0" smtClean="0"/>
              <a:t> .</a:t>
            </a:r>
            <a:r>
              <a:rPr lang="en-US" altLang="ko-KR" dirty="0" err="1" smtClean="0"/>
              <a:t>py</a:t>
            </a:r>
            <a:r>
              <a:rPr lang="en-US" altLang="ko-KR" dirty="0" smtClean="0"/>
              <a:t> (1 for </a:t>
            </a:r>
            <a:r>
              <a:rPr lang="en-US" altLang="ko-KR" dirty="0" err="1" smtClean="0"/>
              <a:t>maya</a:t>
            </a:r>
            <a:r>
              <a:rPr lang="en-US" altLang="ko-KR" dirty="0" smtClean="0"/>
              <a:t> GUI, 1 or more for main implementation)</a:t>
            </a:r>
          </a:p>
          <a:p>
            <a:r>
              <a:rPr lang="en-US" altLang="ko-KR" dirty="0" err="1" smtClean="0"/>
              <a:t>Readme.txt</a:t>
            </a:r>
            <a:r>
              <a:rPr lang="en-US" altLang="ko-KR" dirty="0" smtClean="0"/>
              <a:t> file :</a:t>
            </a:r>
          </a:p>
          <a:p>
            <a:pPr lvl="1"/>
            <a:r>
              <a:rPr lang="en-US" altLang="ko-KR" dirty="0" smtClean="0"/>
              <a:t>Target Machine &amp; software(ex. Maya 2017, python 2.7)</a:t>
            </a:r>
          </a:p>
          <a:p>
            <a:pPr lvl="1"/>
            <a:r>
              <a:rPr lang="en-US" altLang="ko-KR" dirty="0" smtClean="0"/>
              <a:t>How to use your GUI</a:t>
            </a:r>
          </a:p>
          <a:p>
            <a:pPr lvl="1"/>
            <a:r>
              <a:rPr lang="en-US" altLang="ko-KR" dirty="0" smtClean="0"/>
              <a:t>How each of your function works</a:t>
            </a:r>
          </a:p>
          <a:p>
            <a:r>
              <a:rPr lang="en-US" altLang="ko-KR" dirty="0" smtClean="0"/>
              <a:t>Screen Capture file:</a:t>
            </a:r>
          </a:p>
          <a:p>
            <a:pPr lvl="1"/>
            <a:r>
              <a:rPr lang="en-US" altLang="ko-KR" dirty="0" smtClean="0"/>
              <a:t>Result scene in 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 format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직사각형 17"/>
          <p:cNvSpPr/>
          <p:nvPr/>
        </p:nvSpPr>
        <p:spPr>
          <a:xfrm>
            <a:off x="0" y="2735580"/>
            <a:ext cx="12192000" cy="2057400"/>
          </a:xfrm>
          <a:prstGeom prst="rect">
            <a:avLst/>
          </a:prstGeom>
          <a:solidFill>
            <a:srgbClr val="00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Upload your files to KLMS</a:t>
            </a:r>
          </a:p>
          <a:p>
            <a:pPr marL="0" lvl="1" algn="ctr">
              <a:lnSpc>
                <a:spcPct val="150000"/>
              </a:lnSpc>
            </a:pPr>
            <a:r>
              <a:rPr lang="en-US" altLang="ko-KR" sz="2400" dirty="0" smtClean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Until 22</a:t>
            </a:r>
            <a:r>
              <a:rPr lang="en-US" altLang="ko-KR" sz="2400" baseline="30000" dirty="0" smtClean="0">
                <a:solidFill>
                  <a:schemeClr val="bg1"/>
                </a:solidFill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, </a:t>
            </a:r>
            <a:r>
              <a:rPr lang="en-US" altLang="ko-KR" sz="2400" dirty="0" smtClean="0">
                <a:solidFill>
                  <a:schemeClr val="bg1"/>
                </a:solidFill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October, 14:30</a:t>
            </a:r>
            <a:r>
              <a:rPr lang="en-US" altLang="ko-KR" sz="2400" dirty="0" smtClean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 </a:t>
            </a:r>
            <a:endParaRPr lang="ko-KR" altLang="en-US" sz="2400" dirty="0">
              <a:latin typeface="Noto Sans CJK SC Medium" panose="020B0600000000000000" pitchFamily="34" charset="-127"/>
              <a:ea typeface="Noto Sans CJK SC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008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13800" dirty="0" smtClean="0"/>
              <a:t>Q/A</a:t>
            </a:r>
            <a:endParaRPr lang="ko-KR" altLang="en-US" sz="13800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err="1" smtClean="0"/>
              <a:t>Jungeun</a:t>
            </a:r>
            <a:r>
              <a:rPr lang="en-US" altLang="ko-KR" sz="2000" dirty="0" smtClean="0"/>
              <a:t> Yoo</a:t>
            </a:r>
            <a:endParaRPr lang="en-US" altLang="ko-KR" sz="2000" dirty="0"/>
          </a:p>
          <a:p>
            <a:r>
              <a:rPr lang="en-US" altLang="ko-KR" sz="1800" dirty="0" smtClean="0"/>
              <a:t>jey920@kaist.ac.kr</a:t>
            </a:r>
          </a:p>
          <a:p>
            <a:r>
              <a:rPr lang="en-US" altLang="ko-KR" sz="1800" dirty="0" smtClean="0"/>
              <a:t>#2344, N5 Building / Visual Media Lab. </a:t>
            </a:r>
            <a:r>
              <a:rPr lang="en-US" altLang="ko-KR" sz="1800" dirty="0"/>
              <a:t>i</a:t>
            </a:r>
            <a:r>
              <a:rPr lang="en-US" altLang="ko-KR" sz="1800" dirty="0" smtClean="0"/>
              <a:t>n GSCT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9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Get familiar with python scripting and its </a:t>
            </a:r>
            <a:r>
              <a:rPr lang="en-US" altLang="ko-KR" dirty="0" err="1" smtClean="0"/>
              <a:t>maya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api</a:t>
            </a:r>
            <a:endParaRPr lang="en-US" altLang="ko-KR" dirty="0"/>
          </a:p>
          <a:p>
            <a:r>
              <a:rPr lang="en-US" altLang="ko-KR" dirty="0" smtClean="0"/>
              <a:t>Utilize what you learned about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44940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 </a:t>
            </a:r>
            <a:r>
              <a:rPr lang="mr-IN" altLang="ko-KR" dirty="0" smtClean="0"/>
              <a:t>–</a:t>
            </a:r>
            <a:r>
              <a:rPr lang="en-US" altLang="ko-KR" dirty="0"/>
              <a:t> </a:t>
            </a:r>
            <a:r>
              <a:rPr lang="en-US" altLang="ko-KR" dirty="0" smtClean="0"/>
              <a:t>Part 1: Camera Placement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" name="녹화_2018_10_01_03_26_24_690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9828" y="1825625"/>
            <a:ext cx="8088313" cy="4351338"/>
          </a:xfrm>
        </p:spPr>
      </p:pic>
    </p:spTree>
    <p:extLst>
      <p:ext uri="{BB962C8B-B14F-4D97-AF65-F5344CB8AC3E}">
        <p14:creationId xmlns:p14="http://schemas.microsoft.com/office/powerpoint/2010/main" val="397505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 </a:t>
            </a:r>
            <a:r>
              <a:rPr lang="mr-IN" altLang="ko-KR" dirty="0" smtClean="0"/>
              <a:t>–</a:t>
            </a:r>
            <a:r>
              <a:rPr lang="en-US" altLang="ko-KR" dirty="0" smtClean="0"/>
              <a:t> Part 2: Camera Path </a:t>
            </a:r>
            <a:r>
              <a:rPr lang="en-US" altLang="ko-KR" dirty="0" err="1" smtClean="0"/>
              <a:t>Keyframing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8" name="녹화_2018_10_01_03_25_37_64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2752" y="1679222"/>
            <a:ext cx="8272581" cy="445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96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960" y="1597342"/>
            <a:ext cx="11496040" cy="43513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Same as homework #1</a:t>
            </a:r>
          </a:p>
          <a:p>
            <a:pPr lvl="1"/>
            <a:r>
              <a:rPr lang="en-US" altLang="ko-KR" dirty="0" smtClean="0"/>
              <a:t>Windows &gt; General Editors &gt; Script Editor</a:t>
            </a:r>
          </a:p>
          <a:p>
            <a:pPr lvl="1"/>
            <a:r>
              <a:rPr lang="en-US" altLang="ko-KR" dirty="0" smtClean="0"/>
              <a:t>No need to import plugin, shutdown Maya when it fails to work…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But</a:t>
            </a:r>
            <a:r>
              <a:rPr lang="mr-IN" altLang="ko-KR" dirty="0" smtClean="0"/>
              <a:t>…</a:t>
            </a:r>
            <a:r>
              <a:rPr lang="en-US" altLang="ko-KR" dirty="0" smtClean="0"/>
              <a:t> writing a code in Script Editor is tedious</a:t>
            </a:r>
            <a:r>
              <a:rPr lang="mr-IN" altLang="ko-KR" dirty="0" smtClean="0"/>
              <a:t>…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When using other editor, however, you have to open it every time you save!</a:t>
            </a:r>
          </a:p>
          <a:p>
            <a:pPr marL="914400" lvl="2" indent="0">
              <a:buNone/>
            </a:pPr>
            <a:endParaRPr lang="en-US" altLang="ko-KR" sz="1600" dirty="0" smtClean="0"/>
          </a:p>
          <a:p>
            <a:pPr marL="914400" lvl="1" indent="-457200">
              <a:buAutoNum type="arabicParenR"/>
            </a:pPr>
            <a:endParaRPr lang="en-US" altLang="ko-KR" sz="20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for Python scripting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78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960" y="1597342"/>
            <a:ext cx="1149604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 smtClean="0"/>
              <a:t>Install the ‘Atom’ </a:t>
            </a:r>
          </a:p>
          <a:p>
            <a:pPr marL="457200" lvl="1" indent="0">
              <a:buNone/>
            </a:pPr>
            <a:r>
              <a:rPr lang="en-US" altLang="ko-KR" dirty="0" smtClean="0">
                <a:hlinkClick r:id="rId3"/>
              </a:rPr>
              <a:t>http://atom.io</a:t>
            </a:r>
            <a:r>
              <a:rPr lang="en-US" altLang="ko-KR" dirty="0" smtClean="0"/>
              <a:t> </a:t>
            </a:r>
          </a:p>
          <a:p>
            <a:pPr marL="514350" indent="-514350">
              <a:buAutoNum type="arabicPeriod"/>
            </a:pPr>
            <a:r>
              <a:rPr lang="en-US" altLang="ko-KR" dirty="0" smtClean="0"/>
              <a:t>Install ‘Maya’ package in Atom</a:t>
            </a:r>
          </a:p>
          <a:p>
            <a:pPr marL="457200" lvl="1" indent="0">
              <a:buNone/>
            </a:pPr>
            <a:r>
              <a:rPr lang="en-US" altLang="ko-KR" dirty="0" smtClean="0">
                <a:hlinkClick r:id="rId4"/>
              </a:rPr>
              <a:t>https://atom.io/packages/maya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914400" lvl="2" indent="0">
              <a:buNone/>
            </a:pPr>
            <a:endParaRPr lang="en-US" altLang="ko-KR" sz="1600" dirty="0" smtClean="0"/>
          </a:p>
          <a:p>
            <a:pPr marL="914400" lvl="1" indent="-457200">
              <a:buAutoNum type="arabicParenR"/>
            </a:pPr>
            <a:endParaRPr lang="en-US" altLang="ko-KR" sz="20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(optional)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Picture 7" descr="5319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94" y="1426546"/>
            <a:ext cx="1044929" cy="10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7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 (optional)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52" y="1556619"/>
            <a:ext cx="10996071" cy="46171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764525" y="4287530"/>
            <a:ext cx="1188131" cy="518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1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960" y="1597342"/>
            <a:ext cx="1149604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 smtClean="0"/>
              <a:t>Open Maya script editor</a:t>
            </a:r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Write code as below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Save the code</a:t>
            </a:r>
          </a:p>
          <a:p>
            <a:pPr marL="457200" lvl="1" indent="0">
              <a:buNone/>
            </a:pPr>
            <a:r>
              <a:rPr lang="en-US" altLang="ko-KR" sz="1600" dirty="0" smtClean="0"/>
              <a:t>/</a:t>
            </a:r>
            <a:r>
              <a:rPr lang="en-US" altLang="ko-KR" sz="1600" dirty="0"/>
              <a:t>Users/&lt;user&gt;/Library/Preferences/Autodesk/</a:t>
            </a:r>
            <a:r>
              <a:rPr lang="en-US" altLang="ko-KR" sz="1600" dirty="0" err="1"/>
              <a:t>maya</a:t>
            </a:r>
            <a:r>
              <a:rPr lang="en-US" altLang="ko-KR" sz="1600" dirty="0"/>
              <a:t>/&lt;version&gt;/scripts/</a:t>
            </a:r>
            <a:r>
              <a:rPr lang="en-US" altLang="ko-KR" sz="1600" dirty="0" err="1" smtClean="0"/>
              <a:t>userSetup.py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Run the code</a:t>
            </a:r>
          </a:p>
          <a:p>
            <a:pPr marL="457200" lvl="1" indent="0">
              <a:buNone/>
            </a:pPr>
            <a:r>
              <a:rPr lang="en-US" altLang="ko-KR" dirty="0" smtClean="0"/>
              <a:t>Now, any python code worked in Atom can be directly executed in Maya by pressing </a:t>
            </a:r>
            <a:r>
              <a:rPr lang="en-US" altLang="ko-KR" b="1" dirty="0" err="1" smtClean="0"/>
              <a:t>ctrl+alt+R</a:t>
            </a:r>
            <a:endParaRPr lang="en-US" altLang="ko-KR" b="1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 (optional)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18. 10. 1.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3022600"/>
            <a:ext cx="9855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5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29978</TotalTime>
  <Words>1225</Words>
  <Application>Microsoft Macintosh PowerPoint</Application>
  <PresentationFormat>Custom</PresentationFormat>
  <Paragraphs>256</Paragraphs>
  <Slides>25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맑은 고딕</vt:lpstr>
      <vt:lpstr>Noto Sans CJK KR Medium</vt:lpstr>
      <vt:lpstr>Exo 2 Medium</vt:lpstr>
      <vt:lpstr>Noto Sans CJK KR Light</vt:lpstr>
      <vt:lpstr>Office 테마</vt:lpstr>
      <vt:lpstr>Homework #3</vt:lpstr>
      <vt:lpstr>Homework #3</vt:lpstr>
      <vt:lpstr>Goal</vt:lpstr>
      <vt:lpstr>Goal – Part 1: Camera Placement</vt:lpstr>
      <vt:lpstr>Goal – Part 2: Camera Path Keyframing</vt:lpstr>
      <vt:lpstr>Setting for Python scripting</vt:lpstr>
      <vt:lpstr>Setting (optional)</vt:lpstr>
      <vt:lpstr>Setting (optional)</vt:lpstr>
      <vt:lpstr>Setting (optional)</vt:lpstr>
      <vt:lpstr>Requirements</vt:lpstr>
      <vt:lpstr>Maya scene</vt:lpstr>
      <vt:lpstr>GUI</vt:lpstr>
      <vt:lpstr>General Tips</vt:lpstr>
      <vt:lpstr>General Tips</vt:lpstr>
      <vt:lpstr>General Tips</vt:lpstr>
      <vt:lpstr>Camera Placement (1.5pt)</vt:lpstr>
      <vt:lpstr>Place camera to given direction and distance</vt:lpstr>
      <vt:lpstr>Move camera along the curve (3pt)</vt:lpstr>
      <vt:lpstr>Camera running on a curve </vt:lpstr>
      <vt:lpstr>Camera running on a curve </vt:lpstr>
      <vt:lpstr>Camera running on a curve </vt:lpstr>
      <vt:lpstr>References</vt:lpstr>
      <vt:lpstr>Submission files</vt:lpstr>
      <vt:lpstr>Submission files</vt:lpstr>
      <vt:lpstr>Q/A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Maya Introduction #3</dc:title>
  <dc:subject/>
  <dc:creator>Bumki Kim</dc:creator>
  <cp:keywords/>
  <dc:description/>
  <cp:lastModifiedBy>Yoo JungEun</cp:lastModifiedBy>
  <cp:revision>392</cp:revision>
  <dcterms:created xsi:type="dcterms:W3CDTF">2016-09-04T06:35:40Z</dcterms:created>
  <dcterms:modified xsi:type="dcterms:W3CDTF">2018-10-01T12:03:36Z</dcterms:modified>
  <cp:category/>
</cp:coreProperties>
</file>